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Helios" panose="020B0604020202020204" charset="0"/>
      <p:regular r:id="rId15"/>
    </p:embeddedFont>
    <p:embeddedFont>
      <p:font typeface="Klein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8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1028700" y="1028700"/>
            <a:ext cx="4702618" cy="1196310"/>
            <a:chOff x="0" y="0"/>
            <a:chExt cx="6270157" cy="1595080"/>
          </a:xfrm>
        </p:grpSpPr>
        <p:sp>
          <p:nvSpPr>
            <p:cNvPr id="4" name="Freeform 4"/>
            <p:cNvSpPr/>
            <p:nvPr/>
          </p:nvSpPr>
          <p:spPr>
            <a:xfrm>
              <a:off x="0" y="385417"/>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19714" y="-57150"/>
              <a:ext cx="5150443" cy="1652230"/>
            </a:xfrm>
            <a:prstGeom prst="rect">
              <a:avLst/>
            </a:prstGeom>
          </p:spPr>
          <p:txBody>
            <a:bodyPr lIns="0" tIns="0" rIns="0" bIns="0" rtlCol="0" anchor="t">
              <a:spAutoFit/>
            </a:bodyPr>
            <a:lstStyle/>
            <a:p>
              <a:pPr>
                <a:lnSpc>
                  <a:spcPts val="3361"/>
                </a:lnSpc>
              </a:pPr>
              <a:r>
                <a:rPr lang="en-US" sz="2401">
                  <a:solidFill>
                    <a:srgbClr val="F4F4F4"/>
                  </a:solidFill>
                  <a:latin typeface="Helios"/>
                </a:rPr>
                <a:t>PRESENTED BY :</a:t>
              </a:r>
            </a:p>
            <a:p>
              <a:pPr>
                <a:lnSpc>
                  <a:spcPts val="3361"/>
                </a:lnSpc>
              </a:pPr>
              <a:r>
                <a:rPr lang="en-US" sz="2401">
                  <a:solidFill>
                    <a:srgbClr val="F4F4F4"/>
                  </a:solidFill>
                  <a:latin typeface="Helios"/>
                </a:rPr>
                <a:t>AKASH WAHANE</a:t>
              </a:r>
            </a:p>
            <a:p>
              <a:pPr>
                <a:lnSpc>
                  <a:spcPts val="3361"/>
                </a:lnSpc>
                <a:spcBef>
                  <a:spcPct val="0"/>
                </a:spcBef>
              </a:pPr>
              <a:r>
                <a:rPr lang="en-US" sz="2401">
                  <a:solidFill>
                    <a:srgbClr val="F4F4F4"/>
                  </a:solidFill>
                  <a:latin typeface="Helios"/>
                </a:rPr>
                <a:t>DATA ANALYST</a:t>
              </a:r>
            </a:p>
          </p:txBody>
        </p:sp>
      </p:gr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7316766" y="3383212"/>
            <a:ext cx="9942534" cy="4361239"/>
            <a:chOff x="0" y="0"/>
            <a:chExt cx="13256713" cy="5814985"/>
          </a:xfrm>
        </p:grpSpPr>
        <p:sp>
          <p:nvSpPr>
            <p:cNvPr id="9" name="TextBox 9"/>
            <p:cNvSpPr txBox="1"/>
            <p:nvPr/>
          </p:nvSpPr>
          <p:spPr>
            <a:xfrm>
              <a:off x="0" y="0"/>
              <a:ext cx="13256713" cy="4851400"/>
            </a:xfrm>
            <a:prstGeom prst="rect">
              <a:avLst/>
            </a:prstGeom>
          </p:spPr>
          <p:txBody>
            <a:bodyPr lIns="0" tIns="0" rIns="0" bIns="0" rtlCol="0" anchor="t">
              <a:spAutoFit/>
            </a:bodyPr>
            <a:lstStyle/>
            <a:p>
              <a:pPr>
                <a:lnSpc>
                  <a:spcPts val="14399"/>
                </a:lnSpc>
              </a:pPr>
              <a:r>
                <a:rPr lang="en-US" sz="11999" dirty="0">
                  <a:solidFill>
                    <a:srgbClr val="2A2E3A"/>
                  </a:solidFill>
                  <a:latin typeface="Klein Bold"/>
                </a:rPr>
                <a:t>Tata Data Visualization</a:t>
              </a:r>
            </a:p>
          </p:txBody>
        </p:sp>
        <p:sp>
          <p:nvSpPr>
            <p:cNvPr id="10" name="TextBox 10"/>
            <p:cNvSpPr txBox="1"/>
            <p:nvPr/>
          </p:nvSpPr>
          <p:spPr>
            <a:xfrm>
              <a:off x="0" y="5107383"/>
              <a:ext cx="12862915" cy="707602"/>
            </a:xfrm>
            <a:prstGeom prst="rect">
              <a:avLst/>
            </a:prstGeom>
          </p:spPr>
          <p:txBody>
            <a:bodyPr lIns="0" tIns="0" rIns="0" bIns="0" rtlCol="0" anchor="t">
              <a:spAutoFit/>
            </a:bodyPr>
            <a:lstStyle/>
            <a:p>
              <a:pPr>
                <a:lnSpc>
                  <a:spcPts val="4479"/>
                </a:lnSpc>
              </a:pPr>
              <a:r>
                <a:rPr lang="en-US" sz="3199">
                  <a:solidFill>
                    <a:srgbClr val="2A2E3A"/>
                  </a:solidFill>
                  <a:latin typeface="Helios"/>
                </a:rPr>
                <a:t>Empowering business with effective insights</a:t>
              </a:r>
            </a:p>
          </p:txBody>
        </p:sp>
      </p:grpSp>
      <p:pic>
        <p:nvPicPr>
          <p:cNvPr id="12" name="Recording">
            <a:hlinkClick r:id="" action="ppaction://media"/>
            <a:extLst>
              <a:ext uri="{FF2B5EF4-FFF2-40B4-BE49-F238E27FC236}">
                <a16:creationId xmlns:a16="http://schemas.microsoft.com/office/drawing/2014/main" id="{FF91BB8C-8652-4EC9-B1B5-A82DE995768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06000" y="8847137"/>
            <a:ext cx="487363" cy="487363"/>
          </a:xfrm>
          <a:prstGeom prst="rect">
            <a:avLst/>
          </a:prstGeom>
        </p:spPr>
      </p:pic>
      <p:sp>
        <p:nvSpPr>
          <p:cNvPr id="13" name="TextBox 12">
            <a:extLst>
              <a:ext uri="{FF2B5EF4-FFF2-40B4-BE49-F238E27FC236}">
                <a16:creationId xmlns:a16="http://schemas.microsoft.com/office/drawing/2014/main" id="{1C813D3B-E3CC-48B8-8494-DA5B3AC37893}"/>
              </a:ext>
            </a:extLst>
          </p:cNvPr>
          <p:cNvSpPr txBox="1"/>
          <p:nvPr/>
        </p:nvSpPr>
        <p:spPr>
          <a:xfrm>
            <a:off x="10618177" y="8872835"/>
            <a:ext cx="6641123" cy="461665"/>
          </a:xfrm>
          <a:prstGeom prst="rect">
            <a:avLst/>
          </a:prstGeom>
          <a:noFill/>
        </p:spPr>
        <p:txBody>
          <a:bodyPr wrap="square" rtlCol="0">
            <a:spAutoFit/>
          </a:bodyPr>
          <a:lstStyle/>
          <a:p>
            <a:r>
              <a:rPr lang="en-IN" sz="2400" dirty="0"/>
              <a:t>Please start the audio and change the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57150"/>
              <a:ext cx="4816593" cy="1772741"/>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nvGraphicFramePr>
        <p:xfrm>
          <a:off x="5196961" y="4474596"/>
          <a:ext cx="7894077" cy="4237534"/>
        </p:xfrm>
        <a:graphic>
          <a:graphicData uri="http://schemas.openxmlformats.org/drawingml/2006/table">
            <a:tbl>
              <a:tblPr/>
              <a:tblGrid>
                <a:gridCol w="7467939">
                  <a:extLst>
                    <a:ext uri="{9D8B030D-6E8A-4147-A177-3AD203B41FA5}">
                      <a16:colId xmlns:a16="http://schemas.microsoft.com/office/drawing/2014/main" val="20000"/>
                    </a:ext>
                  </a:extLst>
                </a:gridCol>
                <a:gridCol w="426138">
                  <a:extLst>
                    <a:ext uri="{9D8B030D-6E8A-4147-A177-3AD203B41FA5}">
                      <a16:colId xmlns:a16="http://schemas.microsoft.com/office/drawing/2014/main" val="20001"/>
                    </a:ext>
                  </a:extLst>
                </a:gridCol>
              </a:tblGrid>
              <a:tr h="791465">
                <a:tc>
                  <a:txBody>
                    <a:bodyPr/>
                    <a:lstStyle/>
                    <a:p>
                      <a:pPr algn="l">
                        <a:lnSpc>
                          <a:spcPts val="3639"/>
                        </a:lnSpc>
                        <a:defRPr/>
                      </a:pPr>
                      <a:r>
                        <a:rPr lang="en-US" sz="2599">
                          <a:solidFill>
                            <a:srgbClr val="2A2E3A"/>
                          </a:solidFill>
                          <a:latin typeface="Helios"/>
                        </a:rPr>
                        <a:t>Introduction</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r h="791465">
                <a:tc>
                  <a:txBody>
                    <a:bodyPr/>
                    <a:lstStyle/>
                    <a:p>
                      <a:pPr algn="l">
                        <a:lnSpc>
                          <a:spcPts val="3639"/>
                        </a:lnSpc>
                        <a:defRPr/>
                      </a:pPr>
                      <a:r>
                        <a:rPr lang="en-US" sz="2599">
                          <a:solidFill>
                            <a:srgbClr val="2A2E3A"/>
                          </a:solidFill>
                          <a:latin typeface="Helios"/>
                        </a:rPr>
                        <a:t>Revenue by month,2011</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791465">
                <a:tc>
                  <a:txBody>
                    <a:bodyPr/>
                    <a:lstStyle/>
                    <a:p>
                      <a:pPr algn="l">
                        <a:lnSpc>
                          <a:spcPts val="3639"/>
                        </a:lnSpc>
                        <a:defRPr/>
                      </a:pPr>
                      <a:r>
                        <a:rPr lang="en-US" sz="2599">
                          <a:solidFill>
                            <a:srgbClr val="2A2E3A"/>
                          </a:solidFill>
                          <a:latin typeface="Helios"/>
                        </a:rPr>
                        <a:t>Top 10 countries by revenue and their quantites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791465">
                <a:tc>
                  <a:txBody>
                    <a:bodyPr/>
                    <a:lstStyle/>
                    <a:p>
                      <a:pPr algn="l">
                        <a:lnSpc>
                          <a:spcPts val="3639"/>
                        </a:lnSpc>
                        <a:defRPr/>
                      </a:pPr>
                      <a:r>
                        <a:rPr lang="en-US" sz="2599">
                          <a:solidFill>
                            <a:srgbClr val="2A2E3A"/>
                          </a:solidFill>
                          <a:latin typeface="Helios"/>
                        </a:rPr>
                        <a:t>Top 10 Customers by Revenue</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1071674">
                <a:tc>
                  <a:txBody>
                    <a:bodyPr/>
                    <a:lstStyle/>
                    <a:p>
                      <a:pPr algn="l">
                        <a:lnSpc>
                          <a:spcPts val="3639"/>
                        </a:lnSpc>
                        <a:defRPr/>
                      </a:pPr>
                      <a:r>
                        <a:rPr lang="en-US" sz="2599">
                          <a:solidFill>
                            <a:srgbClr val="2A2E3A"/>
                          </a:solidFill>
                          <a:latin typeface="Helios"/>
                        </a:rPr>
                        <a:t>Revenue by country</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a:solidFill>
                  <a:srgbClr val="FFFFFF"/>
                </a:solidFill>
                <a:latin typeface="Klein Bold"/>
              </a:rPr>
              <a:t>Content </a:t>
            </a:r>
          </a:p>
        </p:txBody>
      </p:sp>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333203" y="509806"/>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00262" y="7025693"/>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450962" y="603300"/>
            <a:ext cx="5585113" cy="1819910"/>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Hello and welcome, I am pleased to present you an analysis of our company’s sales performance for the years 2010 bd 2011.</a:t>
            </a:r>
          </a:p>
        </p:txBody>
      </p:sp>
      <p:sp>
        <p:nvSpPr>
          <p:cNvPr id="5" name="Freeform 5"/>
          <p:cNvSpPr/>
          <p:nvPr/>
        </p:nvSpPr>
        <p:spPr>
          <a:xfrm>
            <a:off x="8600262" y="37697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0"/>
            <a:ext cx="9411059" cy="10287000"/>
            <a:chOff x="0" y="0"/>
            <a:chExt cx="2478633" cy="2709333"/>
          </a:xfrm>
        </p:grpSpPr>
        <p:sp>
          <p:nvSpPr>
            <p:cNvPr id="7" name="Freeform 7"/>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8" name="TextBox 8"/>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586330" y="4223273"/>
            <a:ext cx="6746873" cy="2106930"/>
            <a:chOff x="0" y="0"/>
            <a:chExt cx="8995831" cy="2809240"/>
          </a:xfrm>
        </p:grpSpPr>
        <p:sp>
          <p:nvSpPr>
            <p:cNvPr id="10" name="TextBox 10"/>
            <p:cNvSpPr txBox="1"/>
            <p:nvPr/>
          </p:nvSpPr>
          <p:spPr>
            <a:xfrm>
              <a:off x="0" y="-76200"/>
              <a:ext cx="8995831" cy="1494367"/>
            </a:xfrm>
            <a:prstGeom prst="rect">
              <a:avLst/>
            </a:prstGeom>
          </p:spPr>
          <p:txBody>
            <a:bodyPr lIns="0" tIns="0" rIns="0" bIns="0" rtlCol="0" anchor="t">
              <a:spAutoFit/>
            </a:bodyPr>
            <a:lstStyle/>
            <a:p>
              <a:pPr>
                <a:lnSpc>
                  <a:spcPts val="9099"/>
                </a:lnSpc>
              </a:pPr>
              <a:r>
                <a:rPr lang="en-US" sz="6999">
                  <a:solidFill>
                    <a:srgbClr val="2A2E3A"/>
                  </a:solidFill>
                  <a:latin typeface="Klein Bold"/>
                </a:rPr>
                <a:t>Introduction</a:t>
              </a:r>
            </a:p>
          </p:txBody>
        </p:sp>
        <p:sp>
          <p:nvSpPr>
            <p:cNvPr id="11" name="TextBox 11"/>
            <p:cNvSpPr txBox="1"/>
            <p:nvPr/>
          </p:nvSpPr>
          <p:spPr>
            <a:xfrm>
              <a:off x="0" y="2101638"/>
              <a:ext cx="7058405" cy="707602"/>
            </a:xfrm>
            <a:prstGeom prst="rect">
              <a:avLst/>
            </a:prstGeom>
          </p:spPr>
          <p:txBody>
            <a:bodyPr lIns="0" tIns="0" rIns="0" bIns="0" rtlCol="0" anchor="t">
              <a:spAutoFit/>
            </a:bodyPr>
            <a:lstStyle/>
            <a:p>
              <a:pPr>
                <a:lnSpc>
                  <a:spcPts val="4479"/>
                </a:lnSpc>
              </a:pPr>
              <a:endParaRPr/>
            </a:p>
          </p:txBody>
        </p:sp>
      </p:grpSp>
      <p:sp>
        <p:nvSpPr>
          <p:cNvPr id="12" name="TextBox 12"/>
          <p:cNvSpPr txBox="1"/>
          <p:nvPr/>
        </p:nvSpPr>
        <p:spPr>
          <a:xfrm>
            <a:off x="10450962" y="3641967"/>
            <a:ext cx="5585113" cy="1819910"/>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I appreciate the opportunity you gave me and to dive into this data to gain insightful information about the store’s performance.</a:t>
            </a:r>
          </a:p>
        </p:txBody>
      </p:sp>
      <p:sp>
        <p:nvSpPr>
          <p:cNvPr id="13" name="TextBox 13"/>
          <p:cNvSpPr txBox="1"/>
          <p:nvPr/>
        </p:nvSpPr>
        <p:spPr>
          <a:xfrm>
            <a:off x="10450962" y="6827377"/>
            <a:ext cx="5585113" cy="1819910"/>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Thank you also for the questions you asked since they provided a general direction for the kind of insights you are looking to get from this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sp>
        <p:nvSpPr>
          <p:cNvPr id="2" name="Freeform 2"/>
          <p:cNvSpPr/>
          <p:nvPr/>
        </p:nvSpPr>
        <p:spPr>
          <a:xfrm>
            <a:off x="2099360" y="529356"/>
            <a:ext cx="13775329" cy="7764276"/>
          </a:xfrm>
          <a:custGeom>
            <a:avLst/>
            <a:gdLst/>
            <a:ahLst/>
            <a:cxnLst/>
            <a:rect l="l" t="t" r="r" b="b"/>
            <a:pathLst>
              <a:path w="13775329" h="7764276">
                <a:moveTo>
                  <a:pt x="0" y="0"/>
                </a:moveTo>
                <a:lnTo>
                  <a:pt x="13775329" y="0"/>
                </a:lnTo>
                <a:lnTo>
                  <a:pt x="13775329" y="7764276"/>
                </a:lnTo>
                <a:lnTo>
                  <a:pt x="0" y="7764276"/>
                </a:lnTo>
                <a:lnTo>
                  <a:pt x="0" y="0"/>
                </a:lnTo>
                <a:close/>
              </a:path>
            </a:pathLst>
          </a:custGeom>
          <a:blipFill>
            <a:blip r:embed="rId2"/>
            <a:stretch>
              <a:fillRect/>
            </a:stretch>
          </a:blipFill>
        </p:spPr>
      </p:sp>
      <p:sp>
        <p:nvSpPr>
          <p:cNvPr id="3" name="TextBox 3"/>
          <p:cNvSpPr txBox="1"/>
          <p:nvPr/>
        </p:nvSpPr>
        <p:spPr>
          <a:xfrm>
            <a:off x="7205776" y="-24019"/>
            <a:ext cx="3508181" cy="566392"/>
          </a:xfrm>
          <a:prstGeom prst="rect">
            <a:avLst/>
          </a:prstGeom>
        </p:spPr>
        <p:txBody>
          <a:bodyPr lIns="0" tIns="0" rIns="0" bIns="0" rtlCol="0" anchor="t">
            <a:spAutoFit/>
          </a:bodyPr>
          <a:lstStyle/>
          <a:p>
            <a:pPr>
              <a:lnSpc>
                <a:spcPts val="4422"/>
              </a:lnSpc>
            </a:pPr>
            <a:r>
              <a:rPr lang="en-US" sz="3402">
                <a:solidFill>
                  <a:srgbClr val="2A2E3A"/>
                </a:solidFill>
                <a:latin typeface="Klein Bold"/>
              </a:rPr>
              <a:t>Revenue by 2011</a:t>
            </a:r>
          </a:p>
        </p:txBody>
      </p:sp>
      <p:sp>
        <p:nvSpPr>
          <p:cNvPr id="4" name="TextBox 4"/>
          <p:cNvSpPr txBox="1"/>
          <p:nvPr/>
        </p:nvSpPr>
        <p:spPr>
          <a:xfrm>
            <a:off x="133578" y="8227790"/>
            <a:ext cx="18262386" cy="1930620"/>
          </a:xfrm>
          <a:prstGeom prst="rect">
            <a:avLst/>
          </a:prstGeom>
        </p:spPr>
        <p:txBody>
          <a:bodyPr lIns="0" tIns="0" rIns="0" bIns="0" rtlCol="0" anchor="t">
            <a:spAutoFit/>
          </a:bodyPr>
          <a:lstStyle/>
          <a:p>
            <a:pPr marL="591857" lvl="1" indent="-295928">
              <a:lnSpc>
                <a:spcPts val="3837"/>
              </a:lnSpc>
              <a:buFont typeface="Arial"/>
              <a:buChar char="•"/>
            </a:pPr>
            <a:r>
              <a:rPr lang="en-US" sz="2741">
                <a:solidFill>
                  <a:srgbClr val="71E1FA"/>
                </a:solidFill>
                <a:latin typeface="Helios"/>
              </a:rPr>
              <a:t>The first 8 months had stable monthly revenues with an average of $685,000</a:t>
            </a:r>
          </a:p>
          <a:p>
            <a:pPr marL="591857" lvl="1" indent="-295928">
              <a:lnSpc>
                <a:spcPts val="3837"/>
              </a:lnSpc>
              <a:buFont typeface="Arial"/>
              <a:buChar char="•"/>
            </a:pPr>
            <a:r>
              <a:rPr lang="en-US" sz="2741">
                <a:solidFill>
                  <a:srgbClr val="71E1FA"/>
                </a:solidFill>
                <a:latin typeface="Helios"/>
              </a:rPr>
              <a:t>We had a significant increase in revenue from September with the revenue peaking at $1.51 Million in November and an average of 21.18% increase in revenue from August to November.</a:t>
            </a:r>
          </a:p>
          <a:p>
            <a:pPr marL="591857" lvl="1" indent="-295928">
              <a:lnSpc>
                <a:spcPts val="3837"/>
              </a:lnSpc>
              <a:buFont typeface="Arial"/>
              <a:buChar char="•"/>
            </a:pPr>
            <a:r>
              <a:rPr lang="en-US" sz="2741">
                <a:solidFill>
                  <a:srgbClr val="71E1FA"/>
                </a:solidFill>
                <a:latin typeface="Helios"/>
              </a:rPr>
              <a:t>The revenue trend from August to December demonstrates how seasonality affects retail store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sp>
        <p:nvSpPr>
          <p:cNvPr id="2" name="Freeform 2"/>
          <p:cNvSpPr/>
          <p:nvPr/>
        </p:nvSpPr>
        <p:spPr>
          <a:xfrm>
            <a:off x="2644122" y="649603"/>
            <a:ext cx="12999757" cy="7528108"/>
          </a:xfrm>
          <a:custGeom>
            <a:avLst/>
            <a:gdLst/>
            <a:ahLst/>
            <a:cxnLst/>
            <a:rect l="l" t="t" r="r" b="b"/>
            <a:pathLst>
              <a:path w="12999757" h="7528108">
                <a:moveTo>
                  <a:pt x="0" y="0"/>
                </a:moveTo>
                <a:lnTo>
                  <a:pt x="12999756" y="0"/>
                </a:lnTo>
                <a:lnTo>
                  <a:pt x="12999756" y="7528108"/>
                </a:lnTo>
                <a:lnTo>
                  <a:pt x="0" y="7528108"/>
                </a:lnTo>
                <a:lnTo>
                  <a:pt x="0" y="0"/>
                </a:lnTo>
                <a:close/>
              </a:path>
            </a:pathLst>
          </a:custGeom>
          <a:blipFill>
            <a:blip r:embed="rId2"/>
            <a:stretch>
              <a:fillRect/>
            </a:stretch>
          </a:blipFill>
        </p:spPr>
      </p:sp>
      <p:sp>
        <p:nvSpPr>
          <p:cNvPr id="3" name="TextBox 3"/>
          <p:cNvSpPr txBox="1"/>
          <p:nvPr/>
        </p:nvSpPr>
        <p:spPr>
          <a:xfrm>
            <a:off x="2644122" y="-31027"/>
            <a:ext cx="14701692" cy="1323161"/>
          </a:xfrm>
          <a:prstGeom prst="rect">
            <a:avLst/>
          </a:prstGeom>
        </p:spPr>
        <p:txBody>
          <a:bodyPr lIns="0" tIns="0" rIns="0" bIns="0" rtlCol="0" anchor="t">
            <a:spAutoFit/>
          </a:bodyPr>
          <a:lstStyle/>
          <a:p>
            <a:pPr>
              <a:lnSpc>
                <a:spcPts val="5353"/>
              </a:lnSpc>
            </a:pPr>
            <a:r>
              <a:rPr lang="en-US" sz="4117">
                <a:solidFill>
                  <a:srgbClr val="2A2E3A"/>
                </a:solidFill>
                <a:latin typeface="Klein Bold"/>
              </a:rPr>
              <a:t>Top 10 Countries by Revenue and their Quantity </a:t>
            </a:r>
          </a:p>
          <a:p>
            <a:pPr>
              <a:lnSpc>
                <a:spcPts val="5353"/>
              </a:lnSpc>
            </a:pPr>
            <a:endParaRPr lang="en-US" sz="4117">
              <a:solidFill>
                <a:srgbClr val="2A2E3A"/>
              </a:solidFill>
              <a:latin typeface="Klein Bold"/>
            </a:endParaRPr>
          </a:p>
        </p:txBody>
      </p:sp>
      <p:sp>
        <p:nvSpPr>
          <p:cNvPr id="4" name="TextBox 4"/>
          <p:cNvSpPr txBox="1"/>
          <p:nvPr/>
        </p:nvSpPr>
        <p:spPr>
          <a:xfrm>
            <a:off x="0" y="8130086"/>
            <a:ext cx="18130674" cy="2131007"/>
          </a:xfrm>
          <a:prstGeom prst="rect">
            <a:avLst/>
          </a:prstGeom>
        </p:spPr>
        <p:txBody>
          <a:bodyPr lIns="0" tIns="0" rIns="0" bIns="0" rtlCol="0" anchor="t">
            <a:spAutoFit/>
          </a:bodyPr>
          <a:lstStyle/>
          <a:p>
            <a:pPr marL="522652" lvl="1" indent="-261326">
              <a:lnSpc>
                <a:spcPts val="3389"/>
              </a:lnSpc>
              <a:buFont typeface="Arial"/>
              <a:buChar char="•"/>
            </a:pPr>
            <a:r>
              <a:rPr lang="en-US" sz="2420">
                <a:solidFill>
                  <a:srgbClr val="71E1FA"/>
                </a:solidFill>
                <a:latin typeface="Helios"/>
              </a:rPr>
              <a:t>This chart represents the top 10 countries in revenue and the quantities bought in these countries except The United Kingdom.</a:t>
            </a:r>
          </a:p>
          <a:p>
            <a:pPr marL="522652" lvl="1" indent="-261326">
              <a:lnSpc>
                <a:spcPts val="3389"/>
              </a:lnSpc>
              <a:buFont typeface="Arial"/>
              <a:buChar char="•"/>
            </a:pPr>
            <a:r>
              <a:rPr lang="en-US" sz="2420">
                <a:solidFill>
                  <a:srgbClr val="71E1FA"/>
                </a:solidFill>
                <a:latin typeface="Helios"/>
              </a:rPr>
              <a:t>There is no major difference between the revenue and the quantity of goods sold in these countries, showing a high purchasing power in these countries.</a:t>
            </a:r>
          </a:p>
          <a:p>
            <a:pPr marL="522652" lvl="1" indent="-261326">
              <a:lnSpc>
                <a:spcPts val="3389"/>
              </a:lnSpc>
              <a:buFont typeface="Arial"/>
              <a:buChar char="•"/>
            </a:pPr>
            <a:r>
              <a:rPr lang="en-US" sz="2420">
                <a:solidFill>
                  <a:srgbClr val="71E1FA"/>
                </a:solidFill>
                <a:latin typeface="Helios"/>
              </a:rPr>
              <a:t>These countries represent regions with the highest potential to generate more revenue that management needs to focus more on in terms of marketing strategies.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sp>
        <p:nvSpPr>
          <p:cNvPr id="2" name="Freeform 2"/>
          <p:cNvSpPr/>
          <p:nvPr/>
        </p:nvSpPr>
        <p:spPr>
          <a:xfrm>
            <a:off x="2080521" y="649603"/>
            <a:ext cx="13969631" cy="7811965"/>
          </a:xfrm>
          <a:custGeom>
            <a:avLst/>
            <a:gdLst/>
            <a:ahLst/>
            <a:cxnLst/>
            <a:rect l="l" t="t" r="r" b="b"/>
            <a:pathLst>
              <a:path w="13969631" h="7811965">
                <a:moveTo>
                  <a:pt x="0" y="0"/>
                </a:moveTo>
                <a:lnTo>
                  <a:pt x="13969631" y="0"/>
                </a:lnTo>
                <a:lnTo>
                  <a:pt x="13969631" y="7811965"/>
                </a:lnTo>
                <a:lnTo>
                  <a:pt x="0" y="7811965"/>
                </a:lnTo>
                <a:lnTo>
                  <a:pt x="0" y="0"/>
                </a:lnTo>
                <a:close/>
              </a:path>
            </a:pathLst>
          </a:custGeom>
          <a:blipFill>
            <a:blip r:embed="rId2"/>
            <a:stretch>
              <a:fillRect/>
            </a:stretch>
          </a:blipFill>
        </p:spPr>
      </p:sp>
      <p:sp>
        <p:nvSpPr>
          <p:cNvPr id="3" name="TextBox 3"/>
          <p:cNvSpPr txBox="1"/>
          <p:nvPr/>
        </p:nvSpPr>
        <p:spPr>
          <a:xfrm>
            <a:off x="4870429" y="-46296"/>
            <a:ext cx="14615178" cy="1334649"/>
          </a:xfrm>
          <a:prstGeom prst="rect">
            <a:avLst/>
          </a:prstGeom>
        </p:spPr>
        <p:txBody>
          <a:bodyPr lIns="0" tIns="0" rIns="0" bIns="0" rtlCol="0" anchor="t">
            <a:spAutoFit/>
          </a:bodyPr>
          <a:lstStyle/>
          <a:p>
            <a:pPr>
              <a:lnSpc>
                <a:spcPts val="5321"/>
              </a:lnSpc>
            </a:pPr>
            <a:r>
              <a:rPr lang="en-US" sz="4093">
                <a:solidFill>
                  <a:srgbClr val="2A2E3A"/>
                </a:solidFill>
                <a:latin typeface="Klein Bold"/>
              </a:rPr>
              <a:t>Top 10 Customers by Revenue</a:t>
            </a:r>
          </a:p>
          <a:p>
            <a:pPr>
              <a:lnSpc>
                <a:spcPts val="5321"/>
              </a:lnSpc>
            </a:pPr>
            <a:endParaRPr lang="en-US" sz="4093">
              <a:solidFill>
                <a:srgbClr val="2A2E3A"/>
              </a:solidFill>
              <a:latin typeface="Klein Bold"/>
            </a:endParaRPr>
          </a:p>
        </p:txBody>
      </p:sp>
      <p:sp>
        <p:nvSpPr>
          <p:cNvPr id="4" name="TextBox 4"/>
          <p:cNvSpPr txBox="1"/>
          <p:nvPr/>
        </p:nvSpPr>
        <p:spPr>
          <a:xfrm>
            <a:off x="578840" y="8413943"/>
            <a:ext cx="18464620" cy="1702033"/>
          </a:xfrm>
          <a:prstGeom prst="rect">
            <a:avLst/>
          </a:prstGeom>
        </p:spPr>
        <p:txBody>
          <a:bodyPr lIns="0" tIns="0" rIns="0" bIns="0" rtlCol="0" anchor="t">
            <a:spAutoFit/>
          </a:bodyPr>
          <a:lstStyle/>
          <a:p>
            <a:pPr marL="522652" lvl="1" indent="-261326">
              <a:lnSpc>
                <a:spcPts val="3389"/>
              </a:lnSpc>
              <a:buFont typeface="Arial"/>
              <a:buChar char="•"/>
            </a:pPr>
            <a:r>
              <a:rPr lang="en-US" sz="2420">
                <a:solidFill>
                  <a:srgbClr val="71E1FA"/>
                </a:solidFill>
                <a:latin typeface="Helios"/>
              </a:rPr>
              <a:t>The chart shows that there is no major difference between the top 10 customers in terms of revenue generated.</a:t>
            </a:r>
          </a:p>
          <a:p>
            <a:pPr marL="522652" lvl="1" indent="-261326">
              <a:lnSpc>
                <a:spcPts val="3389"/>
              </a:lnSpc>
              <a:buFont typeface="Arial"/>
              <a:buChar char="•"/>
            </a:pPr>
            <a:r>
              <a:rPr lang="en-US" sz="2420">
                <a:solidFill>
                  <a:srgbClr val="71E1FA"/>
                </a:solidFill>
                <a:latin typeface="Helios"/>
              </a:rPr>
              <a:t>The average difference in revenue between the top 10 customers is 15.8%.</a:t>
            </a:r>
          </a:p>
          <a:p>
            <a:pPr marL="522652" lvl="1" indent="-261326">
              <a:lnSpc>
                <a:spcPts val="3389"/>
              </a:lnSpc>
              <a:buFont typeface="Arial"/>
              <a:buChar char="•"/>
            </a:pPr>
            <a:r>
              <a:rPr lang="en-US" sz="2420">
                <a:solidFill>
                  <a:srgbClr val="71E1FA"/>
                </a:solidFill>
                <a:latin typeface="Helios"/>
              </a:rPr>
              <a:t>The company can aim to strengthen the relationship with these customers to increase customer loyalty and retention, and ultimately drive more sales and revenue for the company.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sp>
        <p:nvSpPr>
          <p:cNvPr id="2" name="Freeform 2"/>
          <p:cNvSpPr/>
          <p:nvPr/>
        </p:nvSpPr>
        <p:spPr>
          <a:xfrm>
            <a:off x="3611697" y="649603"/>
            <a:ext cx="10369819" cy="7339528"/>
          </a:xfrm>
          <a:custGeom>
            <a:avLst/>
            <a:gdLst/>
            <a:ahLst/>
            <a:cxnLst/>
            <a:rect l="l" t="t" r="r" b="b"/>
            <a:pathLst>
              <a:path w="10369819" h="7339528">
                <a:moveTo>
                  <a:pt x="0" y="0"/>
                </a:moveTo>
                <a:lnTo>
                  <a:pt x="10369819" y="0"/>
                </a:lnTo>
                <a:lnTo>
                  <a:pt x="10369819" y="7339528"/>
                </a:lnTo>
                <a:lnTo>
                  <a:pt x="0" y="7339528"/>
                </a:lnTo>
                <a:lnTo>
                  <a:pt x="0" y="0"/>
                </a:lnTo>
                <a:close/>
              </a:path>
            </a:pathLst>
          </a:custGeom>
          <a:blipFill>
            <a:blip r:embed="rId2"/>
            <a:stretch>
              <a:fillRect/>
            </a:stretch>
          </a:blipFill>
        </p:spPr>
      </p:sp>
      <p:sp>
        <p:nvSpPr>
          <p:cNvPr id="3" name="TextBox 3"/>
          <p:cNvSpPr txBox="1"/>
          <p:nvPr/>
        </p:nvSpPr>
        <p:spPr>
          <a:xfrm>
            <a:off x="5760952" y="-46296"/>
            <a:ext cx="14615178" cy="1334649"/>
          </a:xfrm>
          <a:prstGeom prst="rect">
            <a:avLst/>
          </a:prstGeom>
        </p:spPr>
        <p:txBody>
          <a:bodyPr lIns="0" tIns="0" rIns="0" bIns="0" rtlCol="0" anchor="t">
            <a:spAutoFit/>
          </a:bodyPr>
          <a:lstStyle/>
          <a:p>
            <a:pPr>
              <a:lnSpc>
                <a:spcPts val="5321"/>
              </a:lnSpc>
            </a:pPr>
            <a:r>
              <a:rPr lang="en-US" sz="4093">
                <a:solidFill>
                  <a:srgbClr val="2A2E3A"/>
                </a:solidFill>
                <a:latin typeface="Klein Bold"/>
              </a:rPr>
              <a:t>Revenue by Country</a:t>
            </a:r>
          </a:p>
          <a:p>
            <a:pPr>
              <a:lnSpc>
                <a:spcPts val="5321"/>
              </a:lnSpc>
            </a:pPr>
            <a:endParaRPr lang="en-US" sz="4093">
              <a:solidFill>
                <a:srgbClr val="2A2E3A"/>
              </a:solidFill>
              <a:latin typeface="Klein Bold"/>
            </a:endParaRPr>
          </a:p>
        </p:txBody>
      </p:sp>
      <p:sp>
        <p:nvSpPr>
          <p:cNvPr id="4" name="TextBox 4"/>
          <p:cNvSpPr txBox="1"/>
          <p:nvPr/>
        </p:nvSpPr>
        <p:spPr>
          <a:xfrm>
            <a:off x="-87567" y="7941506"/>
            <a:ext cx="18375567" cy="2131007"/>
          </a:xfrm>
          <a:prstGeom prst="rect">
            <a:avLst/>
          </a:prstGeom>
        </p:spPr>
        <p:txBody>
          <a:bodyPr lIns="0" tIns="0" rIns="0" bIns="0" rtlCol="0" anchor="t">
            <a:spAutoFit/>
          </a:bodyPr>
          <a:lstStyle/>
          <a:p>
            <a:pPr marL="522652" lvl="1" indent="-261326">
              <a:lnSpc>
                <a:spcPts val="3389"/>
              </a:lnSpc>
              <a:buFont typeface="Arial"/>
              <a:buChar char="•"/>
            </a:pPr>
            <a:r>
              <a:rPr lang="en-US" sz="2420">
                <a:solidFill>
                  <a:srgbClr val="71E1FA"/>
                </a:solidFill>
                <a:latin typeface="Helios"/>
              </a:rPr>
              <a:t>The map chart concludes by comparing the places that have produced the greatest revenue to those that have not.</a:t>
            </a:r>
          </a:p>
          <a:p>
            <a:pPr marL="522652" lvl="1" indent="-261326">
              <a:lnSpc>
                <a:spcPts val="3389"/>
              </a:lnSpc>
              <a:buFont typeface="Arial"/>
              <a:buChar char="•"/>
            </a:pPr>
            <a:r>
              <a:rPr lang="en-US" sz="2420">
                <a:solidFill>
                  <a:srgbClr val="71E1FA"/>
                </a:solidFill>
                <a:latin typeface="Helios"/>
              </a:rPr>
              <a:t>The map also reveals that the majority of sales occur only in the European zone, with only a small number in the American region</a:t>
            </a:r>
          </a:p>
          <a:p>
            <a:pPr marL="522652" lvl="1" indent="-261326">
              <a:lnSpc>
                <a:spcPts val="3389"/>
              </a:lnSpc>
              <a:buFont typeface="Arial"/>
              <a:buChar char="•"/>
            </a:pPr>
            <a:r>
              <a:rPr lang="en-US" sz="2420">
                <a:solidFill>
                  <a:srgbClr val="71E1FA"/>
                </a:solidFill>
                <a:latin typeface="Helios"/>
              </a:rPr>
              <a:t>Along with Russia, there is no market for the items in Africa or Asia.</a:t>
            </a:r>
          </a:p>
          <a:p>
            <a:pPr marL="522652" lvl="1" indent="-261326">
              <a:lnSpc>
                <a:spcPts val="3389"/>
              </a:lnSpc>
              <a:buFont typeface="Arial"/>
              <a:buChar char="•"/>
            </a:pPr>
            <a:r>
              <a:rPr lang="en-US" sz="2420">
                <a:solidFill>
                  <a:srgbClr val="71E1FA"/>
                </a:solidFill>
                <a:latin typeface="Helios"/>
              </a:rPr>
              <a:t>The company can concentrate on the European market more and dive deeper into countries in the region to come up with strategies that will maximize sales from each country in the region alongside Australia and Japan.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sp>
        <p:nvSpPr>
          <p:cNvPr id="2" name="Freeform 2"/>
          <p:cNvSpPr/>
          <p:nvPr/>
        </p:nvSpPr>
        <p:spPr>
          <a:xfrm>
            <a:off x="2410540" y="1028700"/>
            <a:ext cx="13622762" cy="9031311"/>
          </a:xfrm>
          <a:custGeom>
            <a:avLst/>
            <a:gdLst/>
            <a:ahLst/>
            <a:cxnLst/>
            <a:rect l="l" t="t" r="r" b="b"/>
            <a:pathLst>
              <a:path w="13622762" h="9031311">
                <a:moveTo>
                  <a:pt x="0" y="0"/>
                </a:moveTo>
                <a:lnTo>
                  <a:pt x="13622762" y="0"/>
                </a:lnTo>
                <a:lnTo>
                  <a:pt x="13622762" y="9031311"/>
                </a:lnTo>
                <a:lnTo>
                  <a:pt x="0" y="9031311"/>
                </a:lnTo>
                <a:lnTo>
                  <a:pt x="0" y="0"/>
                </a:lnTo>
                <a:close/>
              </a:path>
            </a:pathLst>
          </a:custGeom>
          <a:blipFill>
            <a:blip r:embed="rId2"/>
            <a:stretch>
              <a:fillRect t="-578" b="-3072"/>
            </a:stretch>
          </a:blipFill>
        </p:spPr>
      </p:sp>
      <p:sp>
        <p:nvSpPr>
          <p:cNvPr id="3" name="TextBox 3"/>
          <p:cNvSpPr txBox="1"/>
          <p:nvPr/>
        </p:nvSpPr>
        <p:spPr>
          <a:xfrm>
            <a:off x="6375797" y="85160"/>
            <a:ext cx="4259829" cy="606426"/>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Helios"/>
              </a:rPr>
              <a:t>Recommendations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5821461" y="4944359"/>
            <a:ext cx="10813730" cy="2155998"/>
          </a:xfrm>
          <a:prstGeom prst="rect">
            <a:avLst/>
          </a:prstGeom>
        </p:spPr>
        <p:txBody>
          <a:bodyPr lIns="0" tIns="0" rIns="0" bIns="0" rtlCol="0" anchor="t">
            <a:spAutoFit/>
          </a:bodyPr>
          <a:lstStyle/>
          <a:p>
            <a:pPr>
              <a:lnSpc>
                <a:spcPts val="16913"/>
              </a:lnSpc>
            </a:pPr>
            <a:r>
              <a:rPr lang="en-US" sz="14094">
                <a:solidFill>
                  <a:srgbClr val="2A2E3A"/>
                </a:solidFill>
                <a:latin typeface="Klein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438</Words>
  <Application>Microsoft Office PowerPoint</Application>
  <PresentationFormat>Custom</PresentationFormat>
  <Paragraphs>35</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Arial</vt:lpstr>
      <vt:lpstr>Helios</vt:lpstr>
      <vt:lpstr>Klein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Data Visualization</dc:title>
  <cp:lastModifiedBy>akash</cp:lastModifiedBy>
  <cp:revision>4</cp:revision>
  <dcterms:created xsi:type="dcterms:W3CDTF">2006-08-16T00:00:00Z</dcterms:created>
  <dcterms:modified xsi:type="dcterms:W3CDTF">2024-03-12T09:38:48Z</dcterms:modified>
  <dc:identifier>DAF_SPzyuGI</dc:identifier>
</cp:coreProperties>
</file>